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5" r:id="rId1"/>
  </p:sldMasterIdLst>
  <p:notesMasterIdLst>
    <p:notesMasterId r:id="rId32"/>
  </p:notesMasterIdLst>
  <p:sldIdLst>
    <p:sldId id="256" r:id="rId2"/>
    <p:sldId id="257" r:id="rId3"/>
    <p:sldId id="268" r:id="rId4"/>
    <p:sldId id="295" r:id="rId5"/>
    <p:sldId id="296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4" r:id="rId14"/>
    <p:sldId id="305" r:id="rId15"/>
    <p:sldId id="306" r:id="rId16"/>
    <p:sldId id="307" r:id="rId17"/>
    <p:sldId id="308" r:id="rId18"/>
    <p:sldId id="309" r:id="rId19"/>
    <p:sldId id="310" r:id="rId20"/>
    <p:sldId id="311" r:id="rId21"/>
    <p:sldId id="312" r:id="rId22"/>
    <p:sldId id="313" r:id="rId23"/>
    <p:sldId id="314" r:id="rId24"/>
    <p:sldId id="315" r:id="rId25"/>
    <p:sldId id="316" r:id="rId26"/>
    <p:sldId id="319" r:id="rId27"/>
    <p:sldId id="317" r:id="rId28"/>
    <p:sldId id="318" r:id="rId29"/>
    <p:sldId id="274" r:id="rId30"/>
    <p:sldId id="294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76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153D6B-C5B7-4C7B-8FC8-A748877134E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04FBC7-7715-45C6-AFDA-6DFE68776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61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82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12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1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115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73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432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711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19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01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55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A7251-D86C-4142-8EED-7FB68ED75A8E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93B2E-F877-4988-BBDD-EBD80A83A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704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hyperlink" Target="https://docs.microsoft.com/en-us/learn/paths/sql-server-2017-upgrades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hyperlink" Target="https://app.pluralsight.com/library/courses/sqlserver-query-store-introduction/table-of-contents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download/details.aspx?id=53595" TargetMode="External"/><Relationship Id="rId2" Type="http://schemas.openxmlformats.org/officeDocument/2006/relationships/hyperlink" Target="https://www.microsoft.com/en-us/download/details.aspx?id=782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microsoft.com/en-us/sql/relational-databases/performance/upgrade-dbcompat-using-qta?view=sql-server-2017" TargetMode="External"/><Relationship Id="rId4" Type="http://schemas.openxmlformats.org/officeDocument/2006/relationships/hyperlink" Target="https://www.microsoft.com/en-us/download/details.aspx?id=5409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github.com/stanbice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crosoft/sql-server-samples/releases/download/adventureworks2008r2/adventure-works-2008r2-oltp.bak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64A1-B346-4B23-8DE1-BA0861ED2F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Journey to Upgrade a</a:t>
            </a:r>
            <a:br>
              <a:rPr lang="en-US" dirty="0" smtClean="0"/>
            </a:br>
            <a:r>
              <a:rPr lang="en-US" dirty="0" smtClean="0"/>
              <a:t>20-Year Old Database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1E98CD-7CD9-4F10-87D0-D9081403B0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Stan Bice</a:t>
            </a:r>
          </a:p>
        </p:txBody>
      </p:sp>
    </p:spTree>
    <p:extLst>
      <p:ext uri="{BB962C8B-B14F-4D97-AF65-F5344CB8AC3E}">
        <p14:creationId xmlns:p14="http://schemas.microsoft.com/office/powerpoint/2010/main" val="2764416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Upgrade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Discovery and Inventory</a:t>
            </a:r>
          </a:p>
          <a:p>
            <a:r>
              <a:rPr lang="en-US" dirty="0" smtClean="0"/>
              <a:t>Planning</a:t>
            </a:r>
          </a:p>
          <a:p>
            <a:r>
              <a:rPr lang="en-US" dirty="0" smtClean="0"/>
              <a:t>Upgrade</a:t>
            </a:r>
          </a:p>
          <a:p>
            <a:r>
              <a:rPr lang="en-US" dirty="0" smtClean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243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Discovery and Inventory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Hardware, OS, Memory, Processors, Cores</a:t>
            </a:r>
          </a:p>
          <a:p>
            <a:r>
              <a:rPr lang="en-US" dirty="0"/>
              <a:t>SQL Server Version and Edition (Standard, Enterprise) </a:t>
            </a:r>
            <a:r>
              <a:rPr lang="en-US" dirty="0" smtClean="0"/>
              <a:t>Database Instances (Default, Named)</a:t>
            </a:r>
          </a:p>
          <a:p>
            <a:r>
              <a:rPr lang="en-US" dirty="0" smtClean="0"/>
              <a:t>Databases, Data and Log Files, Tables, Views, Stored Procedures</a:t>
            </a:r>
          </a:p>
          <a:p>
            <a:r>
              <a:rPr lang="en-US" dirty="0" smtClean="0"/>
              <a:t>Logins, Users, Roles</a:t>
            </a:r>
          </a:p>
          <a:p>
            <a:r>
              <a:rPr lang="en-US" dirty="0" smtClean="0"/>
              <a:t>Components – SSIS, SSRS, SSAS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430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 and Inventory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Assessment and Planning Toolkit (MAP)</a:t>
            </a:r>
          </a:p>
          <a:p>
            <a:pPr lvl="1"/>
            <a:r>
              <a:rPr lang="en-US" dirty="0" smtClean="0"/>
              <a:t>Runs on a user machine or non-Production server</a:t>
            </a:r>
          </a:p>
          <a:p>
            <a:pPr lvl="1"/>
            <a:r>
              <a:rPr lang="en-US" dirty="0" smtClean="0"/>
              <a:t>Finds database instances and creates an inventory</a:t>
            </a:r>
          </a:p>
          <a:p>
            <a:pPr lvl="1"/>
            <a:r>
              <a:rPr lang="en-US" dirty="0" smtClean="0"/>
              <a:t>Stores the data in a 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59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 and </a:t>
            </a:r>
            <a:r>
              <a:rPr lang="en-US" dirty="0" smtClean="0"/>
              <a:t>Inventory (My Way)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Manual </a:t>
            </a:r>
            <a:r>
              <a:rPr lang="en-US" dirty="0"/>
              <a:t>i</a:t>
            </a:r>
            <a:r>
              <a:rPr lang="en-US" dirty="0" smtClean="0"/>
              <a:t>nventory due to single database</a:t>
            </a:r>
          </a:p>
          <a:p>
            <a:r>
              <a:rPr lang="en-US" dirty="0" smtClean="0"/>
              <a:t>Decided to upgrade from SQL Server 2014 to 2017</a:t>
            </a:r>
          </a:p>
          <a:p>
            <a:r>
              <a:rPr lang="en-US" dirty="0" smtClean="0"/>
              <a:t>Decided to move from Change Data Capture (CDC) to Temporal Tables, for data auditing</a:t>
            </a:r>
          </a:p>
          <a:p>
            <a:r>
              <a:rPr lang="en-US" dirty="0" smtClean="0"/>
              <a:t>Decided to add more tables to Temporal Tables, adding space</a:t>
            </a:r>
          </a:p>
          <a:p>
            <a:r>
              <a:rPr lang="en-US" dirty="0" smtClean="0"/>
              <a:t>Hardware proposal included updated OS, SQL Server 2017 and additional hard drive 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142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SQL Server upgrade path, per Microsoft</a:t>
            </a:r>
          </a:p>
          <a:p>
            <a:pPr lvl="1"/>
            <a:r>
              <a:rPr lang="en-US" dirty="0" smtClean="0"/>
              <a:t>Upgrade to AT LEAST SQL Server 2014</a:t>
            </a:r>
          </a:p>
          <a:p>
            <a:pPr lvl="1"/>
            <a:r>
              <a:rPr lang="en-US" dirty="0" smtClean="0"/>
              <a:t>From SQL Server 2012 and above, can upgrade directly to 2019</a:t>
            </a:r>
          </a:p>
          <a:p>
            <a:pPr lvl="1"/>
            <a:r>
              <a:rPr lang="en-US" dirty="0" smtClean="0"/>
              <a:t>From SQL Server 2008 R2 and below</a:t>
            </a:r>
          </a:p>
          <a:p>
            <a:pPr lvl="2"/>
            <a:r>
              <a:rPr lang="en-US" dirty="0" smtClean="0"/>
              <a:t>Step 1 – Upgrade to SQL Server 2017</a:t>
            </a:r>
          </a:p>
          <a:p>
            <a:pPr lvl="2"/>
            <a:r>
              <a:rPr lang="en-US" dirty="0" smtClean="0"/>
              <a:t>Step 2 – Upgrade to SQL Server 2019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139222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Data Migration Assistant (DMA)</a:t>
            </a:r>
          </a:p>
          <a:p>
            <a:pPr lvl="1"/>
            <a:r>
              <a:rPr lang="en-US" dirty="0" smtClean="0"/>
              <a:t>Compares the current </a:t>
            </a:r>
            <a:r>
              <a:rPr lang="en-US" dirty="0" smtClean="0"/>
              <a:t>database </a:t>
            </a:r>
            <a:r>
              <a:rPr lang="en-US" dirty="0" smtClean="0"/>
              <a:t>version to the target database version</a:t>
            </a:r>
          </a:p>
          <a:p>
            <a:pPr lvl="1"/>
            <a:r>
              <a:rPr lang="en-US" dirty="0" smtClean="0"/>
              <a:t>Finds compatibility issues</a:t>
            </a:r>
          </a:p>
          <a:p>
            <a:pPr lvl="1"/>
            <a:r>
              <a:rPr lang="en-US" dirty="0" smtClean="0"/>
              <a:t>Advises on new features in the target version</a:t>
            </a:r>
          </a:p>
          <a:p>
            <a:pPr lvl="1"/>
            <a:r>
              <a:rPr lang="en-US" dirty="0" smtClean="0"/>
              <a:t>Can migrate the database to the target server</a:t>
            </a:r>
          </a:p>
          <a:p>
            <a:pPr lvl="2"/>
            <a:r>
              <a:rPr lang="en-US" dirty="0" smtClean="0"/>
              <a:t>Schema, Data</a:t>
            </a:r>
          </a:p>
          <a:p>
            <a:pPr lvl="2"/>
            <a:r>
              <a:rPr lang="en-US" dirty="0" smtClean="0"/>
              <a:t>Windows and SQL logins (not </a:t>
            </a:r>
            <a:r>
              <a:rPr lang="en-US" dirty="0" err="1" smtClean="0"/>
              <a:t>sa</a:t>
            </a:r>
            <a:r>
              <a:rPr lang="en-US" dirty="0" smtClean="0"/>
              <a:t>), database users and server roles</a:t>
            </a:r>
          </a:p>
          <a:p>
            <a:pPr lvl="1"/>
            <a:r>
              <a:rPr lang="en-US" dirty="0" smtClean="0"/>
              <a:t>Supported source database server – SQL Server 2005 to 2017</a:t>
            </a:r>
          </a:p>
          <a:p>
            <a:pPr lvl="2"/>
            <a:r>
              <a:rPr lang="en-US" dirty="0" smtClean="0"/>
              <a:t>Requires CONTROL SERVER permission</a:t>
            </a:r>
          </a:p>
          <a:p>
            <a:pPr lvl="1"/>
            <a:r>
              <a:rPr lang="en-US" dirty="0" smtClean="0"/>
              <a:t>Supported target database server – SQL Server 2012 to 2019 and Azure</a:t>
            </a:r>
          </a:p>
          <a:p>
            <a:pPr lvl="2"/>
            <a:r>
              <a:rPr lang="en-US" dirty="0" smtClean="0"/>
              <a:t>Requires </a:t>
            </a:r>
            <a:r>
              <a:rPr lang="en-US" dirty="0" err="1" smtClean="0"/>
              <a:t>sysadmin</a:t>
            </a:r>
            <a:r>
              <a:rPr lang="en-US" dirty="0" smtClean="0"/>
              <a:t> role</a:t>
            </a:r>
          </a:p>
        </p:txBody>
      </p:sp>
    </p:spTree>
    <p:extLst>
      <p:ext uri="{BB962C8B-B14F-4D97-AF65-F5344CB8AC3E}">
        <p14:creationId xmlns:p14="http://schemas.microsoft.com/office/powerpoint/2010/main" val="4127483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 (My Way)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</a:t>
            </a:r>
            <a:r>
              <a:rPr lang="en-US" dirty="0"/>
              <a:t>Microsoft Data Migration Assistant (DMA</a:t>
            </a:r>
            <a:r>
              <a:rPr lang="en-US" dirty="0" smtClean="0"/>
              <a:t>)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68077"/>
            <a:ext cx="10324727" cy="418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906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 (My Way)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Wanted to use Visual Studio to manage the database code</a:t>
            </a:r>
          </a:p>
          <a:p>
            <a:pPr lvl="1"/>
            <a:r>
              <a:rPr lang="en-US" dirty="0" smtClean="0"/>
              <a:t>Has ability to compare databases and create a script of differences</a:t>
            </a:r>
          </a:p>
          <a:p>
            <a:pPr lvl="1"/>
            <a:r>
              <a:rPr lang="en-US" dirty="0" smtClean="0"/>
              <a:t>Has ability to deploy database </a:t>
            </a:r>
            <a:r>
              <a:rPr lang="en-US" dirty="0" smtClean="0"/>
              <a:t>changes</a:t>
            </a:r>
          </a:p>
          <a:p>
            <a:pPr lvl="1"/>
            <a:r>
              <a:rPr lang="en-US" dirty="0" smtClean="0"/>
              <a:t>Can connect to </a:t>
            </a:r>
            <a:r>
              <a:rPr lang="en-US" dirty="0" err="1" smtClean="0"/>
              <a:t>Git</a:t>
            </a:r>
            <a:r>
              <a:rPr lang="en-US" dirty="0"/>
              <a:t> </a:t>
            </a:r>
            <a:r>
              <a:rPr lang="en-US" dirty="0" smtClean="0"/>
              <a:t>for source control</a:t>
            </a:r>
            <a:endParaRPr lang="en-US" dirty="0" smtClean="0"/>
          </a:p>
          <a:p>
            <a:r>
              <a:rPr lang="en-US" dirty="0" smtClean="0"/>
              <a:t>Imported existing application database into a Database Project</a:t>
            </a:r>
          </a:p>
          <a:p>
            <a:r>
              <a:rPr lang="en-US" dirty="0" smtClean="0"/>
              <a:t>Initial </a:t>
            </a:r>
            <a:r>
              <a:rPr lang="en-US" dirty="0" smtClean="0"/>
              <a:t>project build </a:t>
            </a:r>
            <a:r>
              <a:rPr lang="en-US" dirty="0" smtClean="0"/>
              <a:t>found errors</a:t>
            </a:r>
          </a:p>
          <a:p>
            <a:pPr lvl="1"/>
            <a:r>
              <a:rPr lang="en-US" dirty="0" smtClean="0"/>
              <a:t>References to database objects that did not exist (mostly columns)</a:t>
            </a:r>
          </a:p>
          <a:p>
            <a:pPr lvl="1"/>
            <a:r>
              <a:rPr lang="en-US" dirty="0" smtClean="0"/>
              <a:t>Errors were not discovered by Microsoft Data Migration Assistant (DMA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Project Epic: Stan-</a:t>
            </a:r>
            <a:r>
              <a:rPr lang="en-US" dirty="0" err="1" smtClean="0"/>
              <a:t>itization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8928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Upgrade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Microsoft Data Migration Assistant (DMA</a:t>
            </a:r>
            <a:r>
              <a:rPr lang="en-US" dirty="0" smtClean="0"/>
              <a:t>) can migrate the database</a:t>
            </a:r>
          </a:p>
          <a:p>
            <a:r>
              <a:rPr lang="en-US" dirty="0" smtClean="0"/>
              <a:t>Make sure the existing database will run on the SQL Server 2017 compatibility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789" y="3241281"/>
            <a:ext cx="3842085" cy="34765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3463" y="3241281"/>
            <a:ext cx="3498715" cy="253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75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Upgrade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Turn on and configure Query Store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879" y="2438400"/>
            <a:ext cx="4753315" cy="43019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817" y="2432635"/>
            <a:ext cx="4474723" cy="365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954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8E281-8F81-405F-A0A7-78F83E7FB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Stan Bice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50AA6-9F65-4EAF-90B5-C8520C20C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Senior Database Administrator, Johns Hopkins Center for Talented Youth</a:t>
            </a:r>
          </a:p>
          <a:p>
            <a:r>
              <a:rPr lang="en-US" sz="2400" dirty="0"/>
              <a:t>Over 25 years of software development experience</a:t>
            </a:r>
          </a:p>
          <a:p>
            <a:r>
              <a:rPr lang="en-US" sz="2400" dirty="0"/>
              <a:t>Past 10+ years focused on database, data warehouse and business intelligence development</a:t>
            </a:r>
          </a:p>
          <a:p>
            <a:r>
              <a:rPr lang="en-US" sz="2400" dirty="0"/>
              <a:t>Spoken at user groups and code camps, and participated in give camps</a:t>
            </a:r>
          </a:p>
          <a:p>
            <a:r>
              <a:rPr lang="en-US" sz="2400" dirty="0"/>
              <a:t>Technical reviewer with Manning Press</a:t>
            </a:r>
          </a:p>
          <a:p>
            <a:r>
              <a:rPr lang="en-US" sz="2400" dirty="0"/>
              <a:t>MCITP Business Intelligence Developer 2008</a:t>
            </a:r>
          </a:p>
          <a:p>
            <a:r>
              <a:rPr lang="en-US" sz="2400" dirty="0"/>
              <a:t>Facebook, LinkedIn, Instagram and Twitter (@StanBice3)</a:t>
            </a:r>
          </a:p>
          <a:p>
            <a:r>
              <a:rPr lang="en-US" sz="2400" dirty="0"/>
              <a:t>Honorary Life Member of Glenn Dale Volunteer Fire Association</a:t>
            </a:r>
          </a:p>
        </p:txBody>
      </p:sp>
    </p:spTree>
    <p:extLst>
      <p:ext uri="{BB962C8B-B14F-4D97-AF65-F5344CB8AC3E}">
        <p14:creationId xmlns:p14="http://schemas.microsoft.com/office/powerpoint/2010/main" val="27511704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Upgrade (My Way)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Created scripts for everything</a:t>
            </a:r>
          </a:p>
          <a:p>
            <a:pPr lvl="1"/>
            <a:r>
              <a:rPr lang="en-US" dirty="0" smtClean="0"/>
              <a:t>Copy Production database backup to Development server</a:t>
            </a:r>
          </a:p>
          <a:p>
            <a:pPr lvl="1"/>
            <a:r>
              <a:rPr lang="en-US" dirty="0" smtClean="0"/>
              <a:t>Restore Production database backup</a:t>
            </a:r>
          </a:p>
          <a:p>
            <a:pPr lvl="1"/>
            <a:r>
              <a:rPr lang="en-US" dirty="0" smtClean="0"/>
              <a:t>Enable and configure Query Store</a:t>
            </a:r>
          </a:p>
          <a:p>
            <a:pPr lvl="1"/>
            <a:r>
              <a:rPr lang="en-US" dirty="0" smtClean="0"/>
              <a:t>Create database users and roles</a:t>
            </a:r>
          </a:p>
          <a:p>
            <a:pPr lvl="1"/>
            <a:r>
              <a:rPr lang="en-US" dirty="0" smtClean="0"/>
              <a:t>Upgrade database compatibility level</a:t>
            </a:r>
          </a:p>
          <a:p>
            <a:pPr lvl="1"/>
            <a:r>
              <a:rPr lang="en-US" dirty="0" smtClean="0"/>
              <a:t>Data and object changes</a:t>
            </a:r>
          </a:p>
          <a:p>
            <a:r>
              <a:rPr lang="en-US" dirty="0" smtClean="0"/>
              <a:t>Scripts can be run multiple times to refresh the development database from Production</a:t>
            </a:r>
          </a:p>
          <a:p>
            <a:pPr lvl="1"/>
            <a:r>
              <a:rPr lang="en-US" dirty="0" smtClean="0"/>
              <a:t>Verify recent code and database schema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22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Important to make sure the database will at least perform the same, with the new version</a:t>
            </a:r>
          </a:p>
          <a:p>
            <a:r>
              <a:rPr lang="en-US" dirty="0" smtClean="0"/>
              <a:t>Cardinality Estimator (CE) is updated</a:t>
            </a:r>
          </a:p>
          <a:p>
            <a:pPr lvl="1"/>
            <a:r>
              <a:rPr lang="en-US" dirty="0" smtClean="0"/>
              <a:t>Predicts how many rows a query is likely to return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3909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Database Experimentation Assistant (DEA)</a:t>
            </a:r>
          </a:p>
          <a:p>
            <a:pPr lvl="1"/>
            <a:r>
              <a:rPr lang="en-US" dirty="0" smtClean="0"/>
              <a:t>Runs a trace capture on the existing database</a:t>
            </a:r>
          </a:p>
          <a:p>
            <a:pPr lvl="1"/>
            <a:r>
              <a:rPr lang="en-US" dirty="0" smtClean="0"/>
              <a:t>Runs the trace against an upgraded database</a:t>
            </a:r>
          </a:p>
          <a:p>
            <a:pPr lvl="1"/>
            <a:r>
              <a:rPr lang="en-US" dirty="0" smtClean="0"/>
              <a:t>Great for A/B testing of database changes</a:t>
            </a:r>
          </a:p>
          <a:p>
            <a:pPr lvl="1"/>
            <a:r>
              <a:rPr lang="en-US" dirty="0" smtClean="0"/>
              <a:t>Requires Distributed Replay configured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0213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Query Tuning Assistant (QTA)</a:t>
            </a:r>
          </a:p>
          <a:p>
            <a:pPr lvl="1"/>
            <a:r>
              <a:rPr lang="en-US" dirty="0" smtClean="0"/>
              <a:t>Finds queries that have regressed since an upgrade</a:t>
            </a:r>
          </a:p>
          <a:p>
            <a:pPr lvl="1"/>
            <a:r>
              <a:rPr lang="en-US" dirty="0" smtClean="0"/>
              <a:t>Depends on data in the Query Store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7778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Query Store statistics that are </a:t>
            </a:r>
            <a:r>
              <a:rPr lang="en-US" dirty="0" smtClean="0"/>
              <a:t>gathered</a:t>
            </a:r>
            <a:endParaRPr lang="en-US" dirty="0"/>
          </a:p>
          <a:p>
            <a:pPr lvl="1"/>
            <a:r>
              <a:rPr lang="en-US" dirty="0"/>
              <a:t>Regressed Queries</a:t>
            </a:r>
          </a:p>
          <a:p>
            <a:pPr lvl="1"/>
            <a:r>
              <a:rPr lang="en-US" dirty="0"/>
              <a:t>Overall Resource Consumption</a:t>
            </a:r>
          </a:p>
          <a:p>
            <a:pPr lvl="1"/>
            <a:r>
              <a:rPr lang="en-US" dirty="0"/>
              <a:t>Top Resource Consuming Queries</a:t>
            </a:r>
          </a:p>
          <a:p>
            <a:pPr lvl="1"/>
            <a:r>
              <a:rPr lang="en-US" dirty="0"/>
              <a:t>Queries with Forced Plans</a:t>
            </a:r>
          </a:p>
          <a:p>
            <a:pPr lvl="1"/>
            <a:r>
              <a:rPr lang="en-US" dirty="0"/>
              <a:t>Queries with High Variation</a:t>
            </a:r>
          </a:p>
          <a:p>
            <a:pPr lvl="1"/>
            <a:r>
              <a:rPr lang="en-US" dirty="0" smtClean="0"/>
              <a:t>Tracked </a:t>
            </a:r>
            <a:r>
              <a:rPr lang="en-US" dirty="0"/>
              <a:t>Queries</a:t>
            </a:r>
          </a:p>
        </p:txBody>
      </p:sp>
    </p:spTree>
    <p:extLst>
      <p:ext uri="{BB962C8B-B14F-4D97-AF65-F5344CB8AC3E}">
        <p14:creationId xmlns:p14="http://schemas.microsoft.com/office/powerpoint/2010/main" val="5567801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Steps for upgrading the database and testing</a:t>
            </a:r>
            <a:endParaRPr lang="en-US" dirty="0"/>
          </a:p>
          <a:p>
            <a:pPr lvl="1"/>
            <a:r>
              <a:rPr lang="en-US" dirty="0" smtClean="0"/>
              <a:t>Restore the source database</a:t>
            </a:r>
          </a:p>
          <a:p>
            <a:pPr lvl="1"/>
            <a:r>
              <a:rPr lang="en-US" dirty="0" smtClean="0"/>
              <a:t>Leave </a:t>
            </a:r>
            <a:r>
              <a:rPr lang="en-US" dirty="0"/>
              <a:t>the compatibility level </a:t>
            </a:r>
            <a:r>
              <a:rPr lang="en-US" dirty="0" smtClean="0"/>
              <a:t>unchanged </a:t>
            </a:r>
            <a:r>
              <a:rPr lang="en-US" dirty="0"/>
              <a:t>at the previous SQL Server </a:t>
            </a:r>
            <a:r>
              <a:rPr lang="en-US" dirty="0" smtClean="0"/>
              <a:t>version</a:t>
            </a:r>
            <a:endParaRPr lang="en-US" dirty="0"/>
          </a:p>
          <a:p>
            <a:pPr lvl="1"/>
            <a:r>
              <a:rPr lang="en-US" dirty="0"/>
              <a:t>Enable Query Store on the </a:t>
            </a:r>
            <a:r>
              <a:rPr lang="en-US" dirty="0" smtClean="0"/>
              <a:t>database</a:t>
            </a:r>
            <a:endParaRPr lang="en-US" dirty="0"/>
          </a:p>
          <a:p>
            <a:pPr lvl="1"/>
            <a:r>
              <a:rPr lang="en-US" dirty="0"/>
              <a:t>Make the database live so Query Store can gather baseline metrics on the </a:t>
            </a:r>
            <a:r>
              <a:rPr lang="en-US" dirty="0" smtClean="0"/>
              <a:t>queries</a:t>
            </a:r>
            <a:endParaRPr lang="en-US" dirty="0"/>
          </a:p>
          <a:p>
            <a:pPr lvl="1"/>
            <a:r>
              <a:rPr lang="en-US" dirty="0"/>
              <a:t>Upgrade the compatibility </a:t>
            </a:r>
            <a:r>
              <a:rPr lang="en-US" dirty="0" smtClean="0"/>
              <a:t>level</a:t>
            </a:r>
            <a:endParaRPr lang="en-US" dirty="0"/>
          </a:p>
          <a:p>
            <a:pPr lvl="1"/>
            <a:r>
              <a:rPr lang="en-US" dirty="0"/>
              <a:t>Continue to use the Query Store to gather post-upgrade query </a:t>
            </a:r>
            <a:r>
              <a:rPr lang="en-US" dirty="0" smtClean="0"/>
              <a:t>performance</a:t>
            </a:r>
            <a:endParaRPr lang="en-US" dirty="0"/>
          </a:p>
          <a:p>
            <a:pPr lvl="1"/>
            <a:r>
              <a:rPr lang="en-US" dirty="0"/>
              <a:t>Use QTA to find regressing </a:t>
            </a:r>
            <a:r>
              <a:rPr lang="en-US" dirty="0" smtClean="0"/>
              <a:t>queries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906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(My Way)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Attempted to use </a:t>
            </a:r>
            <a:r>
              <a:rPr lang="en-US" dirty="0" smtClean="0"/>
              <a:t>QTA with Query Store</a:t>
            </a:r>
            <a:endParaRPr lang="en-US" dirty="0" smtClean="0"/>
          </a:p>
          <a:p>
            <a:r>
              <a:rPr lang="en-US" dirty="0" smtClean="0"/>
              <a:t>Queries tested did not show any performance 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9293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SQL Server Upgrades learning path (Microsoft Learn, free)</a:t>
            </a:r>
          </a:p>
          <a:p>
            <a:pPr lvl="1"/>
            <a:r>
              <a:rPr lang="en-US" dirty="0">
                <a:hlinkClick r:id="rId2"/>
              </a:rPr>
              <a:t>https://docs.microsoft.com/en-us/learn/paths/sql-server-2017-upgrades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856" y="2786025"/>
            <a:ext cx="8713082" cy="3840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1545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 Server: Introduction to Query </a:t>
            </a:r>
            <a:r>
              <a:rPr lang="en-US" dirty="0" smtClean="0"/>
              <a:t>Store (</a:t>
            </a:r>
            <a:r>
              <a:rPr lang="en-US" dirty="0" err="1" smtClean="0"/>
              <a:t>Pluralsight</a:t>
            </a:r>
            <a:r>
              <a:rPr lang="en-US" dirty="0" smtClean="0"/>
              <a:t>, paid)</a:t>
            </a:r>
          </a:p>
          <a:p>
            <a:pPr lvl="1"/>
            <a:r>
              <a:rPr lang="en-US" dirty="0">
                <a:hlinkClick r:id="rId2"/>
              </a:rPr>
              <a:t>https://app.pluralsight.com/library/courses/sqlserver-query-store-introduction/table-of-contents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31" y="3501190"/>
            <a:ext cx="9824739" cy="212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6081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2A5A8-3BE7-4CEB-9661-FA5B98BFF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D0F11-6455-4DEC-9A43-D2F30167A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Microsoft Assessment and Planning Toolkit (</a:t>
            </a:r>
            <a:r>
              <a:rPr lang="en-US" dirty="0" smtClean="0"/>
              <a:t>MAP)</a:t>
            </a:r>
          </a:p>
          <a:p>
            <a:pPr lvl="1"/>
            <a:r>
              <a:rPr lang="en-US" dirty="0">
                <a:hlinkClick r:id="rId2"/>
              </a:rPr>
              <a:t>https://www.microsoft.com/en-us/download/details.aspx?id=7826</a:t>
            </a:r>
            <a:endParaRPr lang="en-US" dirty="0"/>
          </a:p>
          <a:p>
            <a:endParaRPr lang="en-US" dirty="0"/>
          </a:p>
          <a:p>
            <a:r>
              <a:rPr lang="en-US" dirty="0"/>
              <a:t>Microsoft Data Migration Assistant (DMA</a:t>
            </a:r>
            <a:r>
              <a:rPr lang="en-US" dirty="0" smtClean="0"/>
              <a:t>)</a:t>
            </a:r>
          </a:p>
          <a:p>
            <a:pPr lvl="1"/>
            <a:r>
              <a:rPr lang="en-US" dirty="0">
                <a:hlinkClick r:id="rId3"/>
              </a:rPr>
              <a:t>https://www.microsoft.com/en-us/download/details.aspx?id=53595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Microsoft Database Experimentation Assistant (DEA)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https://www.microsoft.com/en-us/download/details.aspx?id=54090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smtClean="0"/>
              <a:t>Query Tuning Assistant (QTA)</a:t>
            </a:r>
            <a:endParaRPr lang="en-US" dirty="0"/>
          </a:p>
          <a:p>
            <a:pPr lvl="1"/>
            <a:r>
              <a:rPr lang="en-US" dirty="0" smtClean="0"/>
              <a:t>Built into SSMS v18 and above</a:t>
            </a:r>
          </a:p>
          <a:p>
            <a:pPr lvl="1"/>
            <a:r>
              <a:rPr lang="en-US" dirty="0">
                <a:hlinkClick r:id="rId5"/>
              </a:rPr>
              <a:t>https://docs.microsoft.com/en-us/sql/relational-databases/performance/upgrade-dbcompat-using-qta?view=sql-server-2017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872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BA4DD-669D-4157-B5A1-AE87B4837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8BBEE-FBC4-46F5-9B57-5BC39594F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https://github.com/stanbice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003" y="2525172"/>
            <a:ext cx="9711447" cy="201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714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FDC5E-BE56-4214-9E8E-0E72743FB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43B7E-3998-408D-BE9A-208086B8B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AdventureWorks</a:t>
            </a:r>
            <a:r>
              <a:rPr lang="en-US" dirty="0" smtClean="0"/>
              <a:t> sample database for SQL Server 2008R2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github.com/microsoft/sql-server-samples/releases/download/adventureworks2008r2/adventure-works-2008r2-oltp.bak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749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Center For Talented Youth (CTY)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https://cty.jhu.edu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989" y="2285883"/>
            <a:ext cx="7130716" cy="433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249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Application Landscape</a:t>
            </a:r>
            <a:endParaRPr lang="en-US" dirty="0"/>
          </a:p>
        </p:txBody>
      </p:sp>
      <p:sp>
        <p:nvSpPr>
          <p:cNvPr id="4" name="Folded Corner 3"/>
          <p:cNvSpPr/>
          <p:nvPr/>
        </p:nvSpPr>
        <p:spPr>
          <a:xfrm>
            <a:off x="3725778" y="2562726"/>
            <a:ext cx="705853" cy="918411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Cold</a:t>
            </a:r>
          </a:p>
          <a:p>
            <a:pPr algn="ctr"/>
            <a:r>
              <a:rPr lang="en-US" sz="1400" dirty="0" smtClean="0"/>
              <a:t>Fusion</a:t>
            </a:r>
            <a:endParaRPr lang="en-US" sz="1400" dirty="0"/>
          </a:p>
        </p:txBody>
      </p:sp>
      <p:sp>
        <p:nvSpPr>
          <p:cNvPr id="5" name="Can 4"/>
          <p:cNvSpPr/>
          <p:nvPr/>
        </p:nvSpPr>
        <p:spPr>
          <a:xfrm>
            <a:off x="6515098" y="2554705"/>
            <a:ext cx="661737" cy="926432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SQL</a:t>
            </a:r>
          </a:p>
          <a:p>
            <a:pPr algn="ctr"/>
            <a:r>
              <a:rPr lang="en-US" sz="1400" dirty="0" smtClean="0"/>
              <a:t>Server</a:t>
            </a:r>
          </a:p>
          <a:p>
            <a:pPr algn="ctr"/>
            <a:r>
              <a:rPr lang="en-US" sz="1400" dirty="0" smtClean="0"/>
              <a:t>2014</a:t>
            </a:r>
            <a:endParaRPr lang="en-US" sz="1400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446669" y="2759242"/>
            <a:ext cx="2068428" cy="601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9895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(Q4 2020) Application Landscape</a:t>
            </a:r>
            <a:endParaRPr lang="en-US" dirty="0"/>
          </a:p>
        </p:txBody>
      </p:sp>
      <p:sp>
        <p:nvSpPr>
          <p:cNvPr id="4" name="Folded Corner 3"/>
          <p:cNvSpPr/>
          <p:nvPr/>
        </p:nvSpPr>
        <p:spPr>
          <a:xfrm>
            <a:off x="3725778" y="2562726"/>
            <a:ext cx="705853" cy="918411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Cold</a:t>
            </a:r>
          </a:p>
          <a:p>
            <a:pPr algn="ctr"/>
            <a:r>
              <a:rPr lang="en-US" sz="1400" dirty="0" smtClean="0"/>
              <a:t>Fusion</a:t>
            </a:r>
            <a:endParaRPr lang="en-US" sz="1400" dirty="0"/>
          </a:p>
        </p:txBody>
      </p:sp>
      <p:sp>
        <p:nvSpPr>
          <p:cNvPr id="9" name="Folded Corner 8"/>
          <p:cNvSpPr/>
          <p:nvPr/>
        </p:nvSpPr>
        <p:spPr>
          <a:xfrm>
            <a:off x="2398294" y="4247147"/>
            <a:ext cx="705853" cy="918411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Drupal</a:t>
            </a:r>
          </a:p>
        </p:txBody>
      </p:sp>
      <p:sp>
        <p:nvSpPr>
          <p:cNvPr id="10" name="Rectangle 9"/>
          <p:cNvSpPr/>
          <p:nvPr/>
        </p:nvSpPr>
        <p:spPr>
          <a:xfrm>
            <a:off x="4401553" y="4351421"/>
            <a:ext cx="972551" cy="8141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API</a:t>
            </a:r>
          </a:p>
        </p:txBody>
      </p:sp>
      <p:sp>
        <p:nvSpPr>
          <p:cNvPr id="11" name="Can 10"/>
          <p:cNvSpPr/>
          <p:nvPr/>
        </p:nvSpPr>
        <p:spPr>
          <a:xfrm>
            <a:off x="6515097" y="4295273"/>
            <a:ext cx="661737" cy="926432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SQL</a:t>
            </a:r>
          </a:p>
          <a:p>
            <a:pPr algn="ctr"/>
            <a:r>
              <a:rPr lang="en-US" sz="1400" dirty="0" smtClean="0"/>
              <a:t>Server</a:t>
            </a:r>
          </a:p>
          <a:p>
            <a:pPr algn="ctr"/>
            <a:r>
              <a:rPr lang="en-US" sz="1400" dirty="0" smtClean="0"/>
              <a:t>2017</a:t>
            </a:r>
            <a:endParaRPr lang="en-US" sz="1400" dirty="0"/>
          </a:p>
        </p:txBody>
      </p:sp>
      <p:cxnSp>
        <p:nvCxnSpPr>
          <p:cNvPr id="13" name="Straight Arrow Connector 12"/>
          <p:cNvCxnSpPr>
            <a:stCxn id="4" idx="3"/>
          </p:cNvCxnSpPr>
          <p:nvPr/>
        </p:nvCxnSpPr>
        <p:spPr>
          <a:xfrm>
            <a:off x="4431631" y="3021932"/>
            <a:ext cx="2053390" cy="15219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04147" y="4677444"/>
            <a:ext cx="1297406" cy="68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374105" y="4758489"/>
            <a:ext cx="111091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549315" y="3532788"/>
            <a:ext cx="998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Back Office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2137611" y="5221705"/>
            <a:ext cx="1125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Public Facing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2093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4" name="Folded Corner 3"/>
          <p:cNvSpPr/>
          <p:nvPr/>
        </p:nvSpPr>
        <p:spPr>
          <a:xfrm>
            <a:off x="3725778" y="2562726"/>
            <a:ext cx="705853" cy="918411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Cold</a:t>
            </a:r>
          </a:p>
          <a:p>
            <a:pPr algn="ctr"/>
            <a:r>
              <a:rPr lang="en-US" sz="1400" dirty="0" smtClean="0"/>
              <a:t>Fusion</a:t>
            </a:r>
            <a:endParaRPr lang="en-US" sz="1400" dirty="0"/>
          </a:p>
        </p:txBody>
      </p:sp>
      <p:sp>
        <p:nvSpPr>
          <p:cNvPr id="5" name="Can 4"/>
          <p:cNvSpPr/>
          <p:nvPr/>
        </p:nvSpPr>
        <p:spPr>
          <a:xfrm>
            <a:off x="6515098" y="2554705"/>
            <a:ext cx="661737" cy="926432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SQL</a:t>
            </a:r>
          </a:p>
          <a:p>
            <a:pPr algn="ctr"/>
            <a:r>
              <a:rPr lang="en-US" sz="1400" dirty="0" smtClean="0"/>
              <a:t>Server</a:t>
            </a:r>
          </a:p>
          <a:p>
            <a:pPr algn="ctr"/>
            <a:r>
              <a:rPr lang="en-US" sz="1400" dirty="0" smtClean="0"/>
              <a:t>2014</a:t>
            </a:r>
            <a:endParaRPr lang="en-US" sz="1400" dirty="0"/>
          </a:p>
        </p:txBody>
      </p:sp>
      <p:sp>
        <p:nvSpPr>
          <p:cNvPr id="9" name="Folded Corner 8"/>
          <p:cNvSpPr/>
          <p:nvPr/>
        </p:nvSpPr>
        <p:spPr>
          <a:xfrm>
            <a:off x="2398294" y="4247147"/>
            <a:ext cx="705853" cy="918411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Drupal</a:t>
            </a:r>
          </a:p>
        </p:txBody>
      </p:sp>
      <p:sp>
        <p:nvSpPr>
          <p:cNvPr id="10" name="Rectangle 9"/>
          <p:cNvSpPr/>
          <p:nvPr/>
        </p:nvSpPr>
        <p:spPr>
          <a:xfrm>
            <a:off x="4401553" y="4351421"/>
            <a:ext cx="972551" cy="8141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API</a:t>
            </a:r>
          </a:p>
        </p:txBody>
      </p:sp>
      <p:sp>
        <p:nvSpPr>
          <p:cNvPr id="11" name="Can 10"/>
          <p:cNvSpPr/>
          <p:nvPr/>
        </p:nvSpPr>
        <p:spPr>
          <a:xfrm>
            <a:off x="6515097" y="4295273"/>
            <a:ext cx="661737" cy="926432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SQL</a:t>
            </a:r>
          </a:p>
          <a:p>
            <a:pPr algn="ctr"/>
            <a:r>
              <a:rPr lang="en-US" sz="1400" dirty="0" smtClean="0"/>
              <a:t>Server</a:t>
            </a:r>
          </a:p>
          <a:p>
            <a:pPr algn="ctr"/>
            <a:r>
              <a:rPr lang="en-US" sz="1400" dirty="0" smtClean="0"/>
              <a:t>2017</a:t>
            </a:r>
            <a:endParaRPr lang="en-US" sz="1400" dirty="0"/>
          </a:p>
        </p:txBody>
      </p:sp>
      <p:cxnSp>
        <p:nvCxnSpPr>
          <p:cNvPr id="13" name="Straight Arrow Connector 12"/>
          <p:cNvCxnSpPr>
            <a:stCxn id="4" idx="3"/>
          </p:cNvCxnSpPr>
          <p:nvPr/>
        </p:nvCxnSpPr>
        <p:spPr>
          <a:xfrm>
            <a:off x="4431631" y="3021932"/>
            <a:ext cx="2053390" cy="15219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446669" y="2759242"/>
            <a:ext cx="2068428" cy="601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04147" y="4677444"/>
            <a:ext cx="1297406" cy="68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374105" y="4758489"/>
            <a:ext cx="111091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082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Propose new database servers (Dev, Test, Prod, Data Mart</a:t>
            </a:r>
            <a:r>
              <a:rPr lang="en-US" dirty="0" smtClean="0"/>
              <a:t>)</a:t>
            </a:r>
          </a:p>
          <a:p>
            <a:r>
              <a:rPr lang="en-US" dirty="0" smtClean="0"/>
              <a:t>Design and develop the data model</a:t>
            </a:r>
          </a:p>
          <a:p>
            <a:r>
              <a:rPr lang="en-US" dirty="0" smtClean="0"/>
              <a:t>Develop database objects</a:t>
            </a:r>
          </a:p>
          <a:p>
            <a:r>
              <a:rPr lang="en-US" dirty="0" smtClean="0"/>
              <a:t>Data cleanup (address, email, de-dupe)</a:t>
            </a:r>
          </a:p>
          <a:p>
            <a:r>
              <a:rPr lang="en-US" dirty="0" smtClean="0"/>
              <a:t>Sync the databases throughout development</a:t>
            </a:r>
          </a:p>
          <a:p>
            <a:r>
              <a:rPr lang="en-US" dirty="0" smtClean="0"/>
              <a:t>Reporting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892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Propose new database servers (Dev, Test, Prod, Data Mart)</a:t>
            </a:r>
          </a:p>
          <a:p>
            <a:r>
              <a:rPr lang="en-US" dirty="0" smtClean="0"/>
              <a:t>Design and develop the data model – Visual Studio</a:t>
            </a:r>
          </a:p>
          <a:p>
            <a:r>
              <a:rPr lang="en-US" dirty="0" smtClean="0"/>
              <a:t>Develop database objects</a:t>
            </a:r>
            <a:r>
              <a:rPr lang="en-US" dirty="0"/>
              <a:t> – Visual Studio</a:t>
            </a:r>
            <a:endParaRPr lang="en-US" dirty="0" smtClean="0"/>
          </a:p>
          <a:p>
            <a:r>
              <a:rPr lang="en-US" dirty="0" smtClean="0"/>
              <a:t>Data cleanup (address, email, de-dupe)</a:t>
            </a:r>
            <a:r>
              <a:rPr lang="en-US" dirty="0"/>
              <a:t> – Visual </a:t>
            </a:r>
            <a:r>
              <a:rPr lang="en-US" dirty="0" smtClean="0"/>
              <a:t>Studio and Melissa Data</a:t>
            </a:r>
          </a:p>
          <a:p>
            <a:r>
              <a:rPr lang="en-US" dirty="0" smtClean="0"/>
              <a:t>Sync the databases throughout development</a:t>
            </a:r>
            <a:r>
              <a:rPr lang="en-US" dirty="0"/>
              <a:t> – Visual Studio</a:t>
            </a:r>
            <a:endParaRPr lang="en-US" dirty="0" smtClean="0"/>
          </a:p>
          <a:p>
            <a:r>
              <a:rPr lang="en-US" dirty="0" smtClean="0"/>
              <a:t>Reporting</a:t>
            </a:r>
            <a:r>
              <a:rPr lang="en-US" dirty="0"/>
              <a:t> – Visual </a:t>
            </a:r>
            <a:r>
              <a:rPr lang="en-US" dirty="0" smtClean="0"/>
              <a:t>Studio and Tableau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649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2103</TotalTime>
  <Words>1004</Words>
  <Application>Microsoft Office PowerPoint</Application>
  <PresentationFormat>Widescreen</PresentationFormat>
  <Paragraphs>180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Journey to Upgrade a 20-Year Old Database</vt:lpstr>
      <vt:lpstr>About Stan Bice</vt:lpstr>
      <vt:lpstr>GitHub</vt:lpstr>
      <vt:lpstr>About the Center For Talented Youth (CTY)</vt:lpstr>
      <vt:lpstr>Current Application Landscape</vt:lpstr>
      <vt:lpstr>Future (Q4 2020) Application Landscape</vt:lpstr>
      <vt:lpstr>Development</vt:lpstr>
      <vt:lpstr>My Tasks</vt:lpstr>
      <vt:lpstr>My Tasks</vt:lpstr>
      <vt:lpstr>Upgrade Process</vt:lpstr>
      <vt:lpstr>Discovery and Inventory</vt:lpstr>
      <vt:lpstr>Discovery and Inventory</vt:lpstr>
      <vt:lpstr>Discovery and Inventory (My Way)</vt:lpstr>
      <vt:lpstr>Planning</vt:lpstr>
      <vt:lpstr>Planning</vt:lpstr>
      <vt:lpstr>Planning (My Way)</vt:lpstr>
      <vt:lpstr>Planning (My Way)</vt:lpstr>
      <vt:lpstr>Upgrade</vt:lpstr>
      <vt:lpstr>Upgrade</vt:lpstr>
      <vt:lpstr>Upgrade (My Way)</vt:lpstr>
      <vt:lpstr>Testing</vt:lpstr>
      <vt:lpstr>Testing</vt:lpstr>
      <vt:lpstr>Testing</vt:lpstr>
      <vt:lpstr>Testing</vt:lpstr>
      <vt:lpstr>Testing</vt:lpstr>
      <vt:lpstr>Testing (My Way)</vt:lpstr>
      <vt:lpstr>Resources</vt:lpstr>
      <vt:lpstr>Resources</vt:lpstr>
      <vt:lpstr>Resources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 Bice</dc:creator>
  <cp:lastModifiedBy>Stan Bice</cp:lastModifiedBy>
  <cp:revision>131</cp:revision>
  <dcterms:created xsi:type="dcterms:W3CDTF">2018-03-18T21:19:26Z</dcterms:created>
  <dcterms:modified xsi:type="dcterms:W3CDTF">2020-06-15T22:56:28Z</dcterms:modified>
</cp:coreProperties>
</file>

<file path=docProps/thumbnail.jpeg>
</file>